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5" r:id="rId2"/>
    <p:sldId id="271" r:id="rId3"/>
    <p:sldId id="276" r:id="rId4"/>
    <p:sldId id="285" r:id="rId5"/>
    <p:sldId id="284" r:id="rId6"/>
    <p:sldId id="274" r:id="rId7"/>
    <p:sldId id="283" r:id="rId8"/>
    <p:sldId id="281" r:id="rId9"/>
    <p:sldId id="282" r:id="rId10"/>
    <p:sldId id="278" r:id="rId11"/>
    <p:sldId id="277" r:id="rId12"/>
    <p:sldId id="288" r:id="rId13"/>
    <p:sldId id="286" r:id="rId14"/>
    <p:sldId id="287" r:id="rId15"/>
    <p:sldId id="256" r:id="rId16"/>
    <p:sldId id="280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6BCF3-27C8-6A32-65FB-1140BF5644DE}" v="74" dt="2025-12-17T14:32:03.538"/>
    <p1510:client id="{20372B31-EDC0-61F9-121A-CB851AAD7F03}" v="193" dt="2025-12-16T13:36:07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440D0-7669-4D18-94F9-29F19A74EBFE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A3849-4B7A-4248-9EB3-332532C98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41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Questions at the end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A3849-4B7A-4248-9EB3-332532C981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82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Farva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A3849-4B7A-4248-9EB3-332532C981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74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97536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418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336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CDA2-1275-441B-8DA5-3D9D098B4B1A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08925-3CE1-4F26-B645-418807FE9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12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99" y="912584"/>
            <a:ext cx="11108901" cy="472552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48"/>
            <a:ext cx="10515600" cy="71182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840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11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8256"/>
            <a:ext cx="12110697" cy="6627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C9A571-BFB7-322B-70AD-5F586B9BFFF5}"/>
              </a:ext>
            </a:extLst>
          </p:cNvPr>
          <p:cNvSpPr txBox="1">
            <a:spLocks/>
          </p:cNvSpPr>
          <p:nvPr userDrawn="1"/>
        </p:nvSpPr>
        <p:spPr>
          <a:xfrm>
            <a:off x="0" y="2"/>
            <a:ext cx="12192000" cy="702527"/>
          </a:xfrm>
          <a:prstGeom prst="rect">
            <a:avLst/>
          </a:prstGeom>
          <a:solidFill>
            <a:srgbClr val="F2F2F2"/>
          </a:solidFill>
        </p:spPr>
        <p:txBody>
          <a:bodyPr vert="horz" lIns="84406" tIns="42203" rIns="84406" bIns="4220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92" b="1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308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7" y="15988"/>
            <a:ext cx="11355388" cy="68654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30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607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A814E3C-0479-BBB9-AFA0-0E005D24B485}"/>
              </a:ext>
            </a:extLst>
          </p:cNvPr>
          <p:cNvSpPr txBox="1">
            <a:spLocks/>
          </p:cNvSpPr>
          <p:nvPr userDrawn="1"/>
        </p:nvSpPr>
        <p:spPr>
          <a:xfrm>
            <a:off x="0" y="2"/>
            <a:ext cx="12192000" cy="702527"/>
          </a:xfrm>
          <a:prstGeom prst="rect">
            <a:avLst/>
          </a:prstGeom>
          <a:solidFill>
            <a:srgbClr val="F2F2F2"/>
          </a:solidFill>
        </p:spPr>
        <p:txBody>
          <a:bodyPr vert="horz" lIns="84406" tIns="42203" rIns="84406" bIns="4220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92" b="1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998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71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93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156" y="1079472"/>
            <a:ext cx="11143211" cy="4781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7CDA2-1275-441B-8DA5-3D9D098B4B1A}" type="datetimeFigureOut">
              <a:rPr lang="en-GB" smtClean="0"/>
              <a:t>17/12/2025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08925-3CE1-4F26-B645-418807FE999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C2057E2-8E55-1E54-B0BA-4D6D042D3CCA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808925-3CE1-4F26-B645-418807FE9998}" type="slidenum">
              <a:rPr lang="en-GB" sz="1800" smtClean="0"/>
              <a:pPr/>
              <a:t>‹#›</a:t>
            </a:fld>
            <a:endParaRPr lang="en-GB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B385C8-80E7-BFA6-35BA-9FFF5C073159}"/>
              </a:ext>
            </a:extLst>
          </p:cNvPr>
          <p:cNvSpPr/>
          <p:nvPr userDrawn="1"/>
        </p:nvSpPr>
        <p:spPr>
          <a:xfrm>
            <a:off x="0" y="6176962"/>
            <a:ext cx="12192000" cy="681039"/>
          </a:xfrm>
          <a:prstGeom prst="rect">
            <a:avLst/>
          </a:prstGeom>
          <a:solidFill>
            <a:schemeClr val="bg1">
              <a:lumMod val="75000"/>
              <a:alpha val="9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03003F-3AB6-A25A-67E8-D5B9FBEE7A27}"/>
              </a:ext>
            </a:extLst>
          </p:cNvPr>
          <p:cNvCxnSpPr>
            <a:cxnSpLocks/>
          </p:cNvCxnSpPr>
          <p:nvPr userDrawn="1"/>
        </p:nvCxnSpPr>
        <p:spPr>
          <a:xfrm>
            <a:off x="-32862" y="6153902"/>
            <a:ext cx="12260873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Bristol Brunel Academy - Cabot Learning Federation">
            <a:extLst>
              <a:ext uri="{FF2B5EF4-FFF2-40B4-BE49-F238E27FC236}">
                <a16:creationId xmlns:a16="http://schemas.microsoft.com/office/drawing/2014/main" id="{D4BFE5B4-E850-91BE-D4D3-4F7723B83B8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t="5033" r="12924" b="29002"/>
          <a:stretch/>
        </p:blipFill>
        <p:spPr bwMode="auto">
          <a:xfrm>
            <a:off x="-230255" y="6200004"/>
            <a:ext cx="1294821" cy="63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91C0C7-6065-FE0B-A1BF-4B017599DF8F}"/>
              </a:ext>
            </a:extLst>
          </p:cNvPr>
          <p:cNvSpPr txBox="1"/>
          <p:nvPr userDrawn="1"/>
        </p:nvSpPr>
        <p:spPr>
          <a:xfrm>
            <a:off x="1250795" y="6187512"/>
            <a:ext cx="6712191" cy="348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62">
                <a:solidFill>
                  <a:schemeClr val="tx1"/>
                </a:solidFill>
                <a:cs typeface="Calibri" panose="020F0502020204030204" pitchFamily="34" charset="0"/>
              </a:rPr>
              <a:t>We all make </a:t>
            </a:r>
            <a:r>
              <a:rPr lang="en-GB" sz="1662" b="1">
                <a:solidFill>
                  <a:schemeClr val="tx1"/>
                </a:solidFill>
                <a:ea typeface="+mj-lt"/>
                <a:cs typeface="Calibri" panose="020F0502020204030204" pitchFamily="34" charset="0"/>
              </a:rPr>
              <a:t>exceptional </a:t>
            </a:r>
            <a:r>
              <a:rPr lang="en-GB" sz="1662">
                <a:solidFill>
                  <a:schemeClr val="tx1"/>
                </a:solidFill>
                <a:cs typeface="Calibri" panose="020F0502020204030204" pitchFamily="34" charset="0"/>
              </a:rPr>
              <a:t>things happen everyday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F7B52F-8AFF-4DA0-4705-E136F6F06965}"/>
              </a:ext>
            </a:extLst>
          </p:cNvPr>
          <p:cNvSpPr txBox="1"/>
          <p:nvPr userDrawn="1"/>
        </p:nvSpPr>
        <p:spPr>
          <a:xfrm>
            <a:off x="178191" y="6519447"/>
            <a:ext cx="9420800" cy="2911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292" b="1">
                <a:solidFill>
                  <a:srgbClr val="0070C0"/>
                </a:solidFill>
                <a:cs typeface="Hind Regular" panose="02000000000000000000" pitchFamily="2" charset="77"/>
              </a:rPr>
              <a:t>Academically	 </a:t>
            </a:r>
            <a:r>
              <a:rPr lang="en-GB" sz="1292" b="1">
                <a:solidFill>
                  <a:schemeClr val="bg1"/>
                </a:solidFill>
                <a:cs typeface="Hind Regular" panose="02000000000000000000" pitchFamily="2" charset="77"/>
              </a:rPr>
              <a:t>|</a:t>
            </a:r>
            <a:r>
              <a:rPr lang="en-GB" sz="1292" b="1">
                <a:solidFill>
                  <a:srgbClr val="0070C0"/>
                </a:solidFill>
                <a:cs typeface="Hind Regular" panose="02000000000000000000" pitchFamily="2" charset="77"/>
              </a:rPr>
              <a:t>  </a:t>
            </a:r>
            <a:r>
              <a:rPr lang="en-GB" sz="1292" b="1">
                <a:solidFill>
                  <a:srgbClr val="00B050"/>
                </a:solidFill>
                <a:cs typeface="Hind Regular" panose="02000000000000000000" pitchFamily="2" charset="77"/>
              </a:rPr>
              <a:t>Professionally </a:t>
            </a:r>
            <a:r>
              <a:rPr lang="en-GB" sz="1292" b="1">
                <a:solidFill>
                  <a:schemeClr val="bg1"/>
                </a:solidFill>
                <a:cs typeface="Hind Regular" panose="02000000000000000000" pitchFamily="2" charset="77"/>
              </a:rPr>
              <a:t>|</a:t>
            </a:r>
            <a:r>
              <a:rPr lang="en-GB" sz="1292" b="1">
                <a:solidFill>
                  <a:srgbClr val="00B050"/>
                </a:solidFill>
                <a:cs typeface="Hind Regular" panose="02000000000000000000" pitchFamily="2" charset="77"/>
              </a:rPr>
              <a:t>    </a:t>
            </a:r>
            <a:r>
              <a:rPr lang="en-GB" sz="1292" b="1">
                <a:solidFill>
                  <a:srgbClr val="7030A0"/>
                </a:solidFill>
                <a:cs typeface="Hind Regular" panose="02000000000000000000" pitchFamily="2" charset="77"/>
              </a:rPr>
              <a:t>Socially    </a:t>
            </a:r>
            <a:r>
              <a:rPr lang="en-GB" sz="1292" b="1">
                <a:solidFill>
                  <a:schemeClr val="bg1"/>
                </a:solidFill>
                <a:cs typeface="Hind Regular" panose="02000000000000000000" pitchFamily="2" charset="77"/>
              </a:rPr>
              <a:t>|</a:t>
            </a:r>
            <a:r>
              <a:rPr lang="en-GB" sz="1292" b="1">
                <a:solidFill>
                  <a:srgbClr val="7030A0"/>
                </a:solidFill>
                <a:cs typeface="Hind Regular" panose="02000000000000000000" pitchFamily="2" charset="77"/>
              </a:rPr>
              <a:t>  </a:t>
            </a:r>
            <a:r>
              <a:rPr lang="en-GB" sz="1292" b="1">
                <a:solidFill>
                  <a:srgbClr val="C00000"/>
                </a:solidFill>
                <a:cs typeface="Hind Regular" panose="02000000000000000000" pitchFamily="2" charset="77"/>
              </a:rPr>
              <a:t>Personally</a:t>
            </a:r>
            <a:r>
              <a:rPr lang="en-GB" sz="1292" b="1">
                <a:solidFill>
                  <a:srgbClr val="FF0000"/>
                </a:solidFill>
                <a:cs typeface="Hind Regular" panose="02000000000000000000" pitchFamily="2" charset="77"/>
              </a:rPr>
              <a:t>   </a:t>
            </a:r>
            <a:r>
              <a:rPr lang="en-GB" sz="1292" b="1">
                <a:solidFill>
                  <a:schemeClr val="bg1"/>
                </a:solidFill>
                <a:cs typeface="Hind Regular" panose="02000000000000000000" pitchFamily="2" charset="77"/>
              </a:rPr>
              <a:t>| </a:t>
            </a:r>
            <a:r>
              <a:rPr lang="en-GB" sz="1292" b="1">
                <a:solidFill>
                  <a:schemeClr val="tx1">
                    <a:lumMod val="50000"/>
                    <a:lumOff val="50000"/>
                  </a:schemeClr>
                </a:solidFill>
                <a:cs typeface="Hind Regular" panose="02000000000000000000" pitchFamily="2" charset="77"/>
              </a:rPr>
              <a:t> </a:t>
            </a:r>
            <a:r>
              <a:rPr lang="en-GB" sz="1292" b="1">
                <a:solidFill>
                  <a:srgbClr val="FFFD78"/>
                </a:solidFill>
                <a:cs typeface="Hind Regular" panose="02000000000000000000" pitchFamily="2" charset="77"/>
              </a:rPr>
              <a:t>Within the Community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69F2BC-7CBD-C41D-1EEB-C4065C25FFC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146657" y="6253973"/>
            <a:ext cx="2951756" cy="47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7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peeches/the-importance-of-a-knowledge-rich-curriculum#:~:text=And%20between%202011%20and%202020,children%20the%20education%20they%20deserve.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ristolbrunelacademy.clf.u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96FAEB-F302-55AF-5ECE-3C24A21C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182" y="2073884"/>
            <a:ext cx="10515600" cy="711827"/>
          </a:xfrm>
        </p:spPr>
        <p:txBody>
          <a:bodyPr lIns="91440" tIns="45720" rIns="91440" bIns="45720" anchor="t"/>
          <a:lstStyle/>
          <a:p>
            <a:pPr algn="ctr"/>
            <a:r>
              <a:rPr lang="en-GB" sz="6600" dirty="0"/>
              <a:t>Knowledge Organiser Homework Year 7, 8 and 9</a:t>
            </a:r>
            <a:br>
              <a:rPr lang="en-GB" sz="6600" dirty="0"/>
            </a:br>
            <a:r>
              <a:rPr lang="en-GB" sz="2000" dirty="0"/>
              <a:t>Ali Griffiths and Farva Ali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03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7CDA0-EC80-DEA3-D00E-E471F6786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B118A5-3DB6-7376-7071-62E4C999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b="0" dirty="0"/>
              <a:t>Knowledge Organisers - how to use:</a:t>
            </a:r>
            <a:endParaRPr lang="en-GB" u="sng">
              <a:ea typeface="Calibri Light" panose="020F0302020204030204"/>
              <a:cs typeface="Calibri Light" panose="020F03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0802D6-8943-E7A6-412D-C9BB52FF5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0" y="1531051"/>
            <a:ext cx="5223892" cy="3579429"/>
          </a:xfrm>
          <a:prstGeom prst="rect">
            <a:avLst/>
          </a:prstGeom>
          <a:ln w="76200">
            <a:solidFill>
              <a:schemeClr val="bg2">
                <a:lumMod val="10000"/>
              </a:schemeClr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AB56403-7B35-694A-1391-1295C27C7EA0}"/>
              </a:ext>
            </a:extLst>
          </p:cNvPr>
          <p:cNvCxnSpPr>
            <a:cxnSpLocks/>
          </p:cNvCxnSpPr>
          <p:nvPr/>
        </p:nvCxnSpPr>
        <p:spPr>
          <a:xfrm>
            <a:off x="5618480" y="3320765"/>
            <a:ext cx="6604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2D9E58E-E85E-2753-FB94-C33223FFB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047" y="1424051"/>
            <a:ext cx="5512503" cy="379342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5588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C14D81-4D93-797F-A0CB-DEEE8D3FD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b="0" dirty="0"/>
              <a:t>Knowledge Organisers - how to use: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B82FA-F504-88E2-ADC7-7CAE3B4CA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75" y="1766015"/>
            <a:ext cx="4219442" cy="2921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DFA9BC-F34B-46AB-73BC-5BB7B5AEA921}"/>
              </a:ext>
            </a:extLst>
          </p:cNvPr>
          <p:cNvSpPr txBox="1"/>
          <p:nvPr/>
        </p:nvSpPr>
        <p:spPr>
          <a:xfrm>
            <a:off x="1119784" y="1219893"/>
            <a:ext cx="444789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1. Knowledge Organiser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0E3CE-C1F6-A091-DC12-88A04814F01F}"/>
              </a:ext>
            </a:extLst>
          </p:cNvPr>
          <p:cNvSpPr txBox="1"/>
          <p:nvPr/>
        </p:nvSpPr>
        <p:spPr>
          <a:xfrm>
            <a:off x="5855926" y="1219893"/>
            <a:ext cx="405515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2. Five Knowledge Questions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CC12249-5AAD-8F81-B183-62A26EBE7A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4" t="24108" r="20210" b="10334"/>
          <a:stretch/>
        </p:blipFill>
        <p:spPr>
          <a:xfrm>
            <a:off x="5855926" y="1766015"/>
            <a:ext cx="4124445" cy="2921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BC9148-C8B1-CFDE-3F10-CAFC75B6C209}"/>
              </a:ext>
            </a:extLst>
          </p:cNvPr>
          <p:cNvSpPr txBox="1"/>
          <p:nvPr/>
        </p:nvSpPr>
        <p:spPr>
          <a:xfrm>
            <a:off x="204281" y="777555"/>
            <a:ext cx="232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 Homework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193CE-19C6-DE21-3FF0-D464645C62A0}"/>
              </a:ext>
            </a:extLst>
          </p:cNvPr>
          <p:cNvSpPr txBox="1"/>
          <p:nvPr/>
        </p:nvSpPr>
        <p:spPr>
          <a:xfrm>
            <a:off x="291830" y="5065826"/>
            <a:ext cx="749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/>
              <a:t>Using homework as a guide to revision</a:t>
            </a:r>
          </a:p>
        </p:txBody>
      </p:sp>
    </p:spTree>
    <p:extLst>
      <p:ext uri="{BB962C8B-B14F-4D97-AF65-F5344CB8AC3E}">
        <p14:creationId xmlns:p14="http://schemas.microsoft.com/office/powerpoint/2010/main" val="319252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E1D3D-3D58-71BA-E88F-6FEFBA706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EB36F4-07E4-E86A-7BCE-AF92D4EA2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1BB082-E286-A0F0-4C47-999CA6EA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2FD8A-E7E8-DFA5-4BD2-25F266199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823" y="1376532"/>
            <a:ext cx="6337300" cy="438736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D66903F-4EF9-BFF8-3A10-A688FAF44B92}"/>
              </a:ext>
            </a:extLst>
          </p:cNvPr>
          <p:cNvSpPr/>
          <p:nvPr/>
        </p:nvSpPr>
        <p:spPr>
          <a:xfrm rot="5400000">
            <a:off x="2533649" y="949602"/>
            <a:ext cx="654050" cy="2857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EB161-6E7E-2103-E5D6-AF29A5F75F0B}"/>
              </a:ext>
            </a:extLst>
          </p:cNvPr>
          <p:cNvSpPr txBox="1"/>
          <p:nvPr/>
        </p:nvSpPr>
        <p:spPr>
          <a:xfrm>
            <a:off x="1748747" y="643786"/>
            <a:ext cx="2921000" cy="400110"/>
          </a:xfrm>
          <a:prstGeom prst="rect">
            <a:avLst/>
          </a:prstGeom>
          <a:solidFill>
            <a:srgbClr val="FFFD7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1. Subject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69E4CC7-5710-1BDA-44CD-BBA83C467D0D}"/>
              </a:ext>
            </a:extLst>
          </p:cNvPr>
          <p:cNvSpPr/>
          <p:nvPr/>
        </p:nvSpPr>
        <p:spPr>
          <a:xfrm rot="10800000">
            <a:off x="2717799" y="2684579"/>
            <a:ext cx="5015822" cy="321744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165B3-91C0-09CF-59DF-1E510E2A4D3D}"/>
              </a:ext>
            </a:extLst>
          </p:cNvPr>
          <p:cNvSpPr txBox="1"/>
          <p:nvPr/>
        </p:nvSpPr>
        <p:spPr>
          <a:xfrm>
            <a:off x="7594600" y="2494972"/>
            <a:ext cx="2921000" cy="1631216"/>
          </a:xfrm>
          <a:prstGeom prst="rect">
            <a:avLst/>
          </a:prstGeom>
          <a:solidFill>
            <a:srgbClr val="FFFD7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/>
              <a:t>2</a:t>
            </a:r>
            <a:r>
              <a:rPr lang="en-GB" sz="2000" b="1"/>
              <a:t>. Key terms are numbered:</a:t>
            </a:r>
          </a:p>
          <a:p>
            <a:pPr algn="ctr"/>
            <a:r>
              <a:rPr lang="en-GB" sz="2000"/>
              <a:t>Your teacher will direct you on the key terms to focus on.</a:t>
            </a:r>
          </a:p>
        </p:txBody>
      </p:sp>
    </p:spTree>
    <p:extLst>
      <p:ext uri="{BB962C8B-B14F-4D97-AF65-F5344CB8AC3E}">
        <p14:creationId xmlns:p14="http://schemas.microsoft.com/office/powerpoint/2010/main" val="371972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B3BFED-32A5-804E-2527-A2EAE574B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066D5F-2E40-605C-5612-69C6FE5F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290A79F-3C3A-E85F-5D61-85D87ACC4E1E}"/>
              </a:ext>
            </a:extLst>
          </p:cNvPr>
          <p:cNvSpPr txBox="1">
            <a:spLocks/>
          </p:cNvSpPr>
          <p:nvPr/>
        </p:nvSpPr>
        <p:spPr>
          <a:xfrm>
            <a:off x="1943" y="36361"/>
            <a:ext cx="938695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>
                <a:latin typeface="+mn-lt"/>
              </a:rPr>
              <a:t>Your homework explained – </a:t>
            </a:r>
            <a:r>
              <a:rPr lang="en-GB" sz="3200" b="0">
                <a:latin typeface="+mn-lt"/>
              </a:rPr>
              <a:t>Knowledge Questions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348790C-51FC-BC07-3E4D-05A375D252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4" t="24108" r="25891" b="10334"/>
          <a:stretch/>
        </p:blipFill>
        <p:spPr>
          <a:xfrm>
            <a:off x="1882236" y="1481137"/>
            <a:ext cx="5197912" cy="415697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3F349512-C46A-4911-7316-7AD75E406AB3}"/>
              </a:ext>
            </a:extLst>
          </p:cNvPr>
          <p:cNvSpPr/>
          <p:nvPr/>
        </p:nvSpPr>
        <p:spPr>
          <a:xfrm rot="16200000">
            <a:off x="1409601" y="3460004"/>
            <a:ext cx="2609181" cy="3954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18D6DC7-2841-8810-557F-DD4A7DADC38D}"/>
              </a:ext>
            </a:extLst>
          </p:cNvPr>
          <p:cNvSpPr/>
          <p:nvPr/>
        </p:nvSpPr>
        <p:spPr>
          <a:xfrm>
            <a:off x="4714172" y="3559622"/>
            <a:ext cx="2322668" cy="61565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5724C-671E-C2A8-6CF7-E94050663791}"/>
              </a:ext>
            </a:extLst>
          </p:cNvPr>
          <p:cNvSpPr txBox="1"/>
          <p:nvPr/>
        </p:nvSpPr>
        <p:spPr>
          <a:xfrm>
            <a:off x="1623260" y="4677571"/>
            <a:ext cx="2181863" cy="892552"/>
          </a:xfrm>
          <a:prstGeom prst="rect">
            <a:avLst/>
          </a:prstGeom>
          <a:solidFill>
            <a:srgbClr val="FFFD78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b="1" dirty="0"/>
              <a:t>Due date</a:t>
            </a:r>
          </a:p>
          <a:p>
            <a:r>
              <a:rPr lang="en-GB" sz="1600" dirty="0"/>
              <a:t>The due date is the student portal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1E0ABE-5A00-46EB-313A-7933E32BD889}"/>
              </a:ext>
            </a:extLst>
          </p:cNvPr>
          <p:cNvSpPr txBox="1"/>
          <p:nvPr/>
        </p:nvSpPr>
        <p:spPr>
          <a:xfrm>
            <a:off x="6476434" y="3292576"/>
            <a:ext cx="2816058" cy="584775"/>
          </a:xfrm>
          <a:prstGeom prst="rect">
            <a:avLst/>
          </a:prstGeom>
          <a:solidFill>
            <a:srgbClr val="FFFD78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dirty="0"/>
              <a:t>Must be completed in the Red Homework book.</a:t>
            </a:r>
          </a:p>
        </p:txBody>
      </p:sp>
    </p:spTree>
    <p:extLst>
      <p:ext uri="{BB962C8B-B14F-4D97-AF65-F5344CB8AC3E}">
        <p14:creationId xmlns:p14="http://schemas.microsoft.com/office/powerpoint/2010/main" val="2276219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0204F8-E3B3-C8CA-ABE7-54E150D51983}"/>
              </a:ext>
            </a:extLst>
          </p:cNvPr>
          <p:cNvSpPr txBox="1"/>
          <p:nvPr/>
        </p:nvSpPr>
        <p:spPr>
          <a:xfrm>
            <a:off x="7140842" y="1418789"/>
            <a:ext cx="2959593" cy="26063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50" b="1" dirty="0"/>
              <a:t>Step 1: Class Teacher</a:t>
            </a:r>
          </a:p>
          <a:p>
            <a:r>
              <a:rPr lang="en-GB" sz="1250" dirty="0"/>
              <a:t>In the first instance, you need to speak with your class teacher</a:t>
            </a:r>
            <a:endParaRPr lang="en-GB" sz="1250" dirty="0">
              <a:ea typeface="Calibri"/>
              <a:cs typeface="Calibri"/>
            </a:endParaRPr>
          </a:p>
          <a:p>
            <a:r>
              <a:rPr lang="en-GB" sz="1250" b="1" dirty="0"/>
              <a:t>Step 2: Tutor</a:t>
            </a:r>
            <a:endParaRPr lang="en-GB" sz="1250" b="1" dirty="0">
              <a:ea typeface="Calibri"/>
              <a:cs typeface="Calibri"/>
            </a:endParaRPr>
          </a:p>
          <a:p>
            <a:r>
              <a:rPr lang="en-GB" sz="1250" dirty="0"/>
              <a:t>If you are still unsure, then speak with your tutor.</a:t>
            </a:r>
            <a:endParaRPr lang="en-GB" sz="1250" dirty="0">
              <a:ea typeface="Calibri"/>
              <a:cs typeface="Calibri"/>
            </a:endParaRPr>
          </a:p>
          <a:p>
            <a:r>
              <a:rPr lang="en-GB" sz="2000" dirty="0"/>
              <a:t>Monday and Thursday homework club after school </a:t>
            </a:r>
            <a:endParaRPr lang="en-GB" sz="2000" dirty="0">
              <a:ea typeface="Calibri"/>
              <a:cs typeface="Calibri"/>
            </a:endParaRPr>
          </a:p>
          <a:p>
            <a:endParaRPr lang="en-GB" sz="1292"/>
          </a:p>
          <a:p>
            <a:endParaRPr lang="en-GB" sz="1292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146CC4D-9B2E-8139-EC4E-5424BE5FB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84"/>
          <a:stretch/>
        </p:blipFill>
        <p:spPr>
          <a:xfrm>
            <a:off x="166717" y="1829109"/>
            <a:ext cx="5594985" cy="35625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4A4ADA-96FE-28BA-2645-BCD7386B9807}"/>
              </a:ext>
            </a:extLst>
          </p:cNvPr>
          <p:cNvSpPr/>
          <p:nvPr/>
        </p:nvSpPr>
        <p:spPr>
          <a:xfrm>
            <a:off x="244899" y="1408014"/>
            <a:ext cx="2364040" cy="4818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6" tIns="42203" rIns="84406" bIns="42203" rtlCol="0" anchor="ctr"/>
          <a:lstStyle/>
          <a:p>
            <a:pPr marL="316230" indent="-316230" algn="ctr">
              <a:buAutoNum type="arabicPeriod"/>
            </a:pPr>
            <a:r>
              <a:rPr lang="en-US" sz="1650" dirty="0">
                <a:cs typeface="Calibri"/>
              </a:rPr>
              <a:t>Title with the subject name and due date</a:t>
            </a:r>
            <a:endParaRPr lang="en-US" sz="165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2FFB85-87CA-952F-2D16-722C71BDDB3A}"/>
              </a:ext>
            </a:extLst>
          </p:cNvPr>
          <p:cNvSpPr/>
          <p:nvPr/>
        </p:nvSpPr>
        <p:spPr>
          <a:xfrm>
            <a:off x="4515630" y="2437149"/>
            <a:ext cx="1774082" cy="13423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6" tIns="42203" rIns="84406" bIns="42203" rtlCol="0" anchor="ctr"/>
          <a:lstStyle/>
          <a:p>
            <a:pPr algn="ctr"/>
            <a:r>
              <a:rPr lang="en-US" sz="1477">
                <a:cs typeface="Calibri"/>
              </a:rPr>
              <a:t>2. Look, cover, write &amp; check the key terms identified by your teacher.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3C8532-0DE2-F5D3-0EA0-ADD29153AA99}"/>
              </a:ext>
            </a:extLst>
          </p:cNvPr>
          <p:cNvSpPr/>
          <p:nvPr/>
        </p:nvSpPr>
        <p:spPr>
          <a:xfrm>
            <a:off x="5402671" y="4605555"/>
            <a:ext cx="4387469" cy="451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6" tIns="42203" rIns="84406" bIns="42203" rtlCol="0" anchor="ctr"/>
          <a:lstStyle/>
          <a:p>
            <a:pPr algn="ctr"/>
            <a:r>
              <a:rPr lang="en-US" sz="1477">
                <a:cs typeface="Calibri"/>
              </a:rPr>
              <a:t>3. Answer the questions, using full sentences. Self-correcting using a different </a:t>
            </a:r>
            <a:r>
              <a:rPr lang="en-US" sz="1477" err="1">
                <a:cs typeface="Calibri"/>
              </a:rPr>
              <a:t>colour</a:t>
            </a:r>
            <a:r>
              <a:rPr lang="en-US" sz="1477">
                <a:cs typeface="Calibri"/>
              </a:rPr>
              <a:t>, normally a green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3AA882-B6E9-28F2-12BC-4D2C5C62B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375" y="6456772"/>
            <a:ext cx="534072" cy="5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3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3945" y="-192870"/>
            <a:ext cx="11993671" cy="696587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Homework has moved to the Student Portal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260" y="814997"/>
            <a:ext cx="11784901" cy="563277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Students can access homework on: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The</a:t>
            </a:r>
            <a:r>
              <a:rPr lang="en-US" sz="2400" dirty="0">
                <a:solidFill>
                  <a:srgbClr val="FF0000"/>
                </a:solidFill>
              </a:rPr>
              <a:t> Student Portal tile</a:t>
            </a:r>
            <a:r>
              <a:rPr lang="en-US" sz="2400" dirty="0"/>
              <a:t> on the browser</a:t>
            </a:r>
          </a:p>
          <a:p>
            <a:pPr lvl="2" algn="l"/>
            <a:endParaRPr lang="en-US" sz="2400" i="1" dirty="0"/>
          </a:p>
          <a:p>
            <a:pPr lvl="2" algn="l"/>
            <a:r>
              <a:rPr lang="en-US" sz="2400" i="1" dirty="0"/>
              <a:t>Or</a:t>
            </a:r>
            <a:endParaRPr lang="en-US" sz="2000" dirty="0"/>
          </a:p>
          <a:p>
            <a:pPr marL="1200150" lvl="2" indent="-285750" algn="l">
              <a:buChar char="•"/>
            </a:pPr>
            <a:endParaRPr lang="en-US" sz="2400" i="1" dirty="0"/>
          </a:p>
          <a:p>
            <a:pPr marL="12573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ptos"/>
                <a:ea typeface="Calibri"/>
                <a:cs typeface="Calibri"/>
              </a:rPr>
              <a:t>Download and use the</a:t>
            </a:r>
            <a:r>
              <a:rPr lang="en-US" sz="2400" dirty="0">
                <a:solidFill>
                  <a:srgbClr val="FF0000"/>
                </a:solidFill>
                <a:latin typeface="Aptos"/>
                <a:ea typeface="Calibri"/>
                <a:cs typeface="Calibri"/>
              </a:rPr>
              <a:t> </a:t>
            </a:r>
            <a:r>
              <a:rPr lang="en-US" sz="2400" dirty="0" err="1">
                <a:solidFill>
                  <a:srgbClr val="FF0000"/>
                </a:solidFill>
                <a:latin typeface="Aptos"/>
                <a:ea typeface="Calibri"/>
                <a:cs typeface="Calibri"/>
              </a:rPr>
              <a:t>Bromcom</a:t>
            </a:r>
            <a:r>
              <a:rPr lang="en-US" sz="2400" dirty="0">
                <a:solidFill>
                  <a:srgbClr val="FF0000"/>
                </a:solidFill>
                <a:latin typeface="Aptos"/>
                <a:ea typeface="Calibri"/>
                <a:cs typeface="Calibri"/>
              </a:rPr>
              <a:t> Student App </a:t>
            </a:r>
            <a:r>
              <a:rPr lang="en-US" sz="2400" dirty="0">
                <a:latin typeface="Aptos"/>
                <a:ea typeface="Calibri"/>
                <a:cs typeface="Calibri"/>
              </a:rPr>
              <a:t>on their phone, iPad or tablet</a:t>
            </a:r>
            <a:endParaRPr lang="en-US" sz="2400" dirty="0">
              <a:latin typeface="Aptos"/>
            </a:endParaRPr>
          </a:p>
          <a:p>
            <a:pPr marL="457200" algn="l"/>
            <a:endParaRPr lang="en-US" dirty="0">
              <a:latin typeface="Aptos"/>
              <a:ea typeface="Calibri"/>
              <a:cs typeface="Calibri"/>
            </a:endParaRPr>
          </a:p>
          <a:p>
            <a:pPr marL="457200" algn="l"/>
            <a:endParaRPr lang="en-US" dirty="0">
              <a:latin typeface="Aptos"/>
              <a:ea typeface="Calibri"/>
              <a:cs typeface="Calibri"/>
            </a:endParaRPr>
          </a:p>
          <a:p>
            <a:pPr algn="l"/>
            <a:r>
              <a:rPr lang="en-US" dirty="0">
                <a:latin typeface="Aptos"/>
                <a:ea typeface="Calibri"/>
                <a:cs typeface="Calibri"/>
              </a:rPr>
              <a:t>Students can now access homework resources, due dates for knowledge </a:t>
            </a:r>
            <a:r>
              <a:rPr lang="en-US" dirty="0" err="1">
                <a:latin typeface="Aptos"/>
                <a:ea typeface="Calibri"/>
                <a:cs typeface="Calibri"/>
              </a:rPr>
              <a:t>organiser</a:t>
            </a:r>
            <a:r>
              <a:rPr lang="en-US" dirty="0">
                <a:latin typeface="Aptos"/>
                <a:ea typeface="Calibri"/>
                <a:cs typeface="Calibri"/>
              </a:rPr>
              <a:t> homework, timetable, behavior points and attendance, all in one app. </a:t>
            </a:r>
          </a:p>
          <a:p>
            <a:pPr lvl="1" algn="l"/>
            <a:endParaRPr lang="en-US" dirty="0"/>
          </a:p>
        </p:txBody>
      </p:sp>
      <p:pic>
        <p:nvPicPr>
          <p:cNvPr id="9" name="Picture 8" descr="A red and white sign with a couple of people&#10;&#10;AI-generated content may be incorrect.">
            <a:extLst>
              <a:ext uri="{FF2B5EF4-FFF2-40B4-BE49-F238E27FC236}">
                <a16:creationId xmlns:a16="http://schemas.microsoft.com/office/drawing/2014/main" id="{6D2CD54A-4A0F-C271-2A52-0F1560F39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490" y="998040"/>
            <a:ext cx="1473635" cy="1210720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10" name="Picture 9" descr="A screenshot of a search engine&#10;&#10;AI-generated content may be incorrect.">
            <a:extLst>
              <a:ext uri="{FF2B5EF4-FFF2-40B4-BE49-F238E27FC236}">
                <a16:creationId xmlns:a16="http://schemas.microsoft.com/office/drawing/2014/main" id="{FB877FDD-7324-E1E3-D1C1-8EEB28F121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688" r="687" b="36979"/>
          <a:stretch>
            <a:fillRect/>
          </a:stretch>
        </p:blipFill>
        <p:spPr>
          <a:xfrm>
            <a:off x="7809207" y="3661532"/>
            <a:ext cx="3012228" cy="666733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CD950-EF85-EA09-8D3C-4C6F9979D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1A2157-A26F-FA4D-77E9-7DCC031A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b="0" dirty="0"/>
              <a:t>Knowledge Organisers - how to use: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DAA6E2-2A05-E93E-6AB8-E9BC9FB7CEE0}"/>
              </a:ext>
            </a:extLst>
          </p:cNvPr>
          <p:cNvSpPr txBox="1"/>
          <p:nvPr/>
        </p:nvSpPr>
        <p:spPr>
          <a:xfrm>
            <a:off x="628428" y="1167262"/>
            <a:ext cx="92587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Core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Timetable week A/B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Student portal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5 question answers on the red homework book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600" dirty="0"/>
              <a:t>20 minutes homework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2543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C286AF-A61E-B32B-3BCC-11741FB2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98"/>
            <a:ext cx="12060735" cy="722411"/>
          </a:xfrm>
        </p:spPr>
        <p:txBody>
          <a:bodyPr lIns="91440" tIns="45720" rIns="91440" bIns="45720" anchor="t"/>
          <a:lstStyle/>
          <a:p>
            <a:r>
              <a:rPr lang="en-GB" dirty="0"/>
              <a:t>Handout: Year 7, 8 and 9 homework system at  BBA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8164C0-EFEB-F212-13D4-C407C213D85F}"/>
              </a:ext>
            </a:extLst>
          </p:cNvPr>
          <p:cNvSpPr txBox="1"/>
          <p:nvPr/>
        </p:nvSpPr>
        <p:spPr>
          <a:xfrm>
            <a:off x="5809772" y="3732107"/>
            <a:ext cx="27299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Deadlines assigned by teachers at the back of the knowledge organiser</a:t>
            </a:r>
            <a:endParaRPr lang="en-GB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917722-A653-AFAD-338D-1047630845A9}"/>
              </a:ext>
            </a:extLst>
          </p:cNvPr>
          <p:cNvSpPr txBox="1"/>
          <p:nvPr/>
        </p:nvSpPr>
        <p:spPr>
          <a:xfrm>
            <a:off x="128147" y="672359"/>
            <a:ext cx="5535233" cy="34290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b="1" dirty="0">
                <a:solidFill>
                  <a:srgbClr val="C00000"/>
                </a:solidFill>
              </a:rPr>
              <a:t>What the homework is: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Knowledge organiser homework for core subjects every week and noncore every other week  (week A/B system)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Students write answers in their red homework book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>
              <a:lnSpc>
                <a:spcPct val="150000"/>
              </a:lnSpc>
            </a:pPr>
            <a:endParaRPr lang="en-GB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err="1"/>
              <a:t>Mathswatch</a:t>
            </a:r>
            <a:r>
              <a:rPr lang="en-GB" sz="1400" dirty="0"/>
              <a:t> for maths homework, music homework also online.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Timetable Rock Star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20 minutes reading everyday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B15B4A-C799-948F-3D86-F45CC5BD5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13" y="2163379"/>
            <a:ext cx="2534899" cy="8590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90D1A3-1C83-9712-9A2C-85F0B5C1F4E1}"/>
              </a:ext>
            </a:extLst>
          </p:cNvPr>
          <p:cNvSpPr txBox="1"/>
          <p:nvPr/>
        </p:nvSpPr>
        <p:spPr>
          <a:xfrm>
            <a:off x="5771060" y="667600"/>
            <a:ext cx="6289675" cy="30135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b="1" dirty="0">
                <a:solidFill>
                  <a:srgbClr val="C00000"/>
                </a:solidFill>
              </a:rPr>
              <a:t>How you can support:</a:t>
            </a:r>
          </a:p>
          <a:p>
            <a:pPr>
              <a:lnSpc>
                <a:spcPct val="150000"/>
              </a:lnSpc>
            </a:pPr>
            <a:r>
              <a:rPr lang="en-GB" sz="1400" b="1" dirty="0"/>
              <a:t>Praise or reward completion</a:t>
            </a:r>
          </a:p>
          <a:p>
            <a:pPr>
              <a:lnSpc>
                <a:spcPct val="150000"/>
              </a:lnSpc>
            </a:pPr>
            <a:r>
              <a:rPr lang="en-GB" sz="1400" b="1" dirty="0"/>
              <a:t>Check list of what to remind your child: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ea typeface="Calibri"/>
                <a:cs typeface="Calibri"/>
              </a:rPr>
              <a:t>Check the due dates for the different subjects on the back page of the knowledge </a:t>
            </a:r>
            <a:r>
              <a:rPr lang="en-US" sz="1400" dirty="0" err="1">
                <a:ea typeface="Calibri"/>
                <a:cs typeface="Calibri"/>
              </a:rPr>
              <a:t>organiser</a:t>
            </a:r>
            <a:endParaRPr lang="en-US" sz="1400" dirty="0"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ea typeface="Calibri"/>
                <a:cs typeface="Calibri"/>
              </a:rPr>
              <a:t>Do core subject homework every week (including </a:t>
            </a:r>
            <a:r>
              <a:rPr lang="en-US" sz="1400" dirty="0" err="1">
                <a:ea typeface="Calibri"/>
                <a:cs typeface="Calibri"/>
              </a:rPr>
              <a:t>mathswatch</a:t>
            </a:r>
            <a:r>
              <a:rPr lang="en-US" sz="1400" dirty="0">
                <a:ea typeface="Calibri"/>
                <a:cs typeface="Calibri"/>
              </a:rPr>
              <a:t>)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ea typeface="Calibri"/>
                <a:cs typeface="Calibri"/>
              </a:rPr>
              <a:t>To do Timetable Rock Star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ea typeface="Calibri"/>
                <a:cs typeface="Calibri"/>
              </a:rPr>
              <a:t>Read everyday for 20 minutes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ea typeface="Calibri"/>
                <a:cs typeface="Calibri"/>
              </a:rPr>
              <a:t>Ask for support if unsure (tutor, subject teacher, homework club)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2726717C-8A64-634B-BE94-4DEB997DE264}"/>
              </a:ext>
            </a:extLst>
          </p:cNvPr>
          <p:cNvSpPr txBox="1">
            <a:spLocks/>
          </p:cNvSpPr>
          <p:nvPr/>
        </p:nvSpPr>
        <p:spPr>
          <a:xfrm>
            <a:off x="128148" y="4489532"/>
            <a:ext cx="5840033" cy="48146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Tutor time support</a:t>
            </a:r>
            <a:endParaRPr lang="en-GB" sz="1400" dirty="0">
              <a:ea typeface="Calibri"/>
              <a:cs typeface="Calibri"/>
            </a:endParaRPr>
          </a:p>
          <a:p>
            <a:pPr fontAlgn="base"/>
            <a:r>
              <a:rPr lang="en-GB" sz="1400" b="1" dirty="0">
                <a:solidFill>
                  <a:srgbClr val="000000"/>
                </a:solidFill>
                <a:latin typeface="Aptos"/>
              </a:rPr>
              <a:t>Monday and Thursdays after school homework club, in Library. With at least 2 LSAs  on both days.</a:t>
            </a:r>
          </a:p>
          <a:p>
            <a:pPr fontAlgn="base"/>
            <a:r>
              <a:rPr lang="en-GB" sz="1400" dirty="0">
                <a:solidFill>
                  <a:srgbClr val="000000"/>
                </a:solidFill>
                <a:latin typeface="Aptos"/>
              </a:rPr>
              <a:t>Non- core subject due dates reminder on the last page of the knowledge organiser</a:t>
            </a:r>
            <a:endParaRPr lang="en-GB" sz="1400" dirty="0">
              <a:latin typeface="Aptos"/>
            </a:endParaRPr>
          </a:p>
          <a:p>
            <a:r>
              <a:rPr lang="en-GB" sz="1400" dirty="0"/>
              <a:t>Knowledge organisers in Learning Support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AECC57E-04C0-BA0B-DDEF-8CF922014304}"/>
              </a:ext>
            </a:extLst>
          </p:cNvPr>
          <p:cNvSpPr txBox="1">
            <a:spLocks/>
          </p:cNvSpPr>
          <p:nvPr/>
        </p:nvSpPr>
        <p:spPr>
          <a:xfrm>
            <a:off x="109403" y="4224355"/>
            <a:ext cx="10515600" cy="71182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ea typeface="Calibri Light"/>
                <a:cs typeface="Calibri Light"/>
              </a:rPr>
              <a:t>What do we do at BBA to support your child? 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5EBE7C-1865-D2A7-A1E3-3E71BE690244}"/>
              </a:ext>
            </a:extLst>
          </p:cNvPr>
          <p:cNvSpPr txBox="1"/>
          <p:nvPr/>
        </p:nvSpPr>
        <p:spPr>
          <a:xfrm>
            <a:off x="8686153" y="3857199"/>
            <a:ext cx="3057655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Where?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Paper copies of knowledge organisers are given to students at the start of every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Digital copy on the student portal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Digital copies on the Bristol Brunel academy website.</a:t>
            </a:r>
          </a:p>
          <a:p>
            <a:r>
              <a:rPr lang="en-GB" sz="1400" dirty="0"/>
              <a:t>Bristol Brunel Academy website&gt; Curriculum&gt; Knowledge Organisers</a:t>
            </a:r>
            <a:endParaRPr lang="en-GB" sz="1400" dirty="0">
              <a:ea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65B996-C80A-F5E7-EC73-7FEAD880C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315" y="4489532"/>
            <a:ext cx="2124401" cy="14619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23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EAEECF-2B36-73E0-B733-B0CB73436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43" y="1214141"/>
            <a:ext cx="11108901" cy="47255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Knowledge Organiser </a:t>
            </a:r>
            <a:r>
              <a:rPr lang="en-GB" dirty="0"/>
              <a:t>Homework with 5 x Knowledge Questions</a:t>
            </a:r>
            <a:endParaRPr lang="en-GB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20 minutes of</a:t>
            </a:r>
            <a:r>
              <a:rPr lang="en-GB" b="1" dirty="0"/>
              <a:t> reading </a:t>
            </a:r>
            <a:r>
              <a:rPr lang="en-GB" dirty="0"/>
              <a:t>per day </a:t>
            </a:r>
            <a:endParaRPr lang="en-GB" dirty="0">
              <a:cs typeface="Calibri"/>
            </a:endParaRPr>
          </a:p>
          <a:p>
            <a:pPr marL="285750" indent="-285750"/>
            <a:r>
              <a:rPr lang="en-GB" dirty="0"/>
              <a:t>Between 5 – 15 minutes of </a:t>
            </a:r>
            <a:r>
              <a:rPr lang="en-GB" b="1" dirty="0"/>
              <a:t>Timetable (TT) Rock Stars </a:t>
            </a:r>
            <a:r>
              <a:rPr lang="en-GB" dirty="0"/>
              <a:t>a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Maths homework on </a:t>
            </a:r>
            <a:r>
              <a:rPr lang="en-GB" b="1" dirty="0" err="1"/>
              <a:t>Mathswatch</a:t>
            </a:r>
            <a:r>
              <a:rPr lang="en-GB" b="1" dirty="0"/>
              <a:t> 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i="1" dirty="0">
                <a:cs typeface="Calibri"/>
              </a:rPr>
              <a:t>Rewards and sanctions: </a:t>
            </a:r>
          </a:p>
          <a:p>
            <a:r>
              <a:rPr lang="en-GB" dirty="0">
                <a:cs typeface="Calibri"/>
              </a:rPr>
              <a:t>1 house point per completion</a:t>
            </a:r>
          </a:p>
          <a:p>
            <a:r>
              <a:rPr lang="en-GB" dirty="0">
                <a:cs typeface="Calibri"/>
              </a:rPr>
              <a:t>Stamps and stickers per completion</a:t>
            </a:r>
          </a:p>
          <a:p>
            <a:r>
              <a:rPr lang="en-GB" dirty="0">
                <a:cs typeface="Calibri"/>
              </a:rPr>
              <a:t>Non-completion -1 point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DCAE7-1779-AD40-2849-2E79163C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48"/>
            <a:ext cx="11955294" cy="711827"/>
          </a:xfrm>
        </p:spPr>
        <p:txBody>
          <a:bodyPr lIns="91440" tIns="45720" rIns="91440" bIns="45720" anchor="t"/>
          <a:lstStyle/>
          <a:p>
            <a:pPr algn="ctr"/>
            <a:r>
              <a:rPr lang="en-GB" sz="3600" dirty="0"/>
              <a:t>Year 7,8 and 9 Knowledge Organiser homework: </a:t>
            </a:r>
            <a:r>
              <a:rPr lang="en-GB" sz="3600" u="sng" dirty="0"/>
              <a:t>What</a:t>
            </a:r>
            <a:r>
              <a:rPr lang="en-GB" sz="3600" dirty="0"/>
              <a:t> is it?  </a:t>
            </a:r>
            <a:endParaRPr lang="en-GB" sz="3600" dirty="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927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F52274-62E3-263F-4CF0-0BB729143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9A4BA9-F481-052D-285D-BD3E93CB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32648"/>
            <a:ext cx="10515600" cy="711827"/>
          </a:xfrm>
        </p:spPr>
        <p:txBody>
          <a:bodyPr lIns="91440" tIns="45720" rIns="91440" bIns="45720" anchor="t"/>
          <a:lstStyle/>
          <a:p>
            <a:r>
              <a:rPr lang="en-GB" dirty="0">
                <a:ea typeface="Calibri Light"/>
                <a:cs typeface="Calibri Light"/>
              </a:rPr>
              <a:t>Knowledge Based Learning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8C633-AEE0-F56A-1B83-157E75026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1" y="914336"/>
            <a:ext cx="7611463" cy="51868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A6220-0D03-D374-3315-C689FD63B0FB}"/>
              </a:ext>
            </a:extLst>
          </p:cNvPr>
          <p:cNvSpPr txBox="1"/>
          <p:nvPr/>
        </p:nvSpPr>
        <p:spPr>
          <a:xfrm>
            <a:off x="8044305" y="383858"/>
            <a:ext cx="3920344" cy="4955203"/>
          </a:xfrm>
          <a:prstGeom prst="rect">
            <a:avLst/>
          </a:prstGeom>
          <a:solidFill>
            <a:srgbClr val="FFFD78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dirty="0">
                <a:solidFill>
                  <a:srgbClr val="001D35"/>
                </a:solidFill>
                <a:ea typeface="+mn-lt"/>
                <a:cs typeface="+mn-lt"/>
              </a:rPr>
              <a:t>'Evidence supporting a knowledge-based curriculum in the UK includes </a:t>
            </a:r>
            <a:r>
              <a:rPr lang="en-GB" sz="2800" dirty="0">
                <a:ea typeface="+mn-lt"/>
                <a:cs typeface="+mn-lt"/>
              </a:rPr>
              <a:t>research showing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that a strong focus </a:t>
            </a:r>
            <a:r>
              <a:rPr lang="en-GB" sz="2800" dirty="0">
                <a:ea typeface="+mn-lt"/>
                <a:cs typeface="+mn-lt"/>
              </a:rPr>
              <a:t>on subject-specific </a:t>
            </a:r>
            <a:r>
              <a:rPr lang="en-GB" sz="2800" b="1" dirty="0">
                <a:ea typeface="+mn-lt"/>
                <a:cs typeface="+mn-lt"/>
              </a:rPr>
              <a:t>knowledge leads to improved academic attainment for students'</a:t>
            </a:r>
            <a:r>
              <a:rPr lang="en-GB" sz="2800" dirty="0">
                <a:ea typeface="+mn-lt"/>
                <a:cs typeface="+mn-lt"/>
              </a:rPr>
              <a:t> www.gov.co.uk</a:t>
            </a:r>
            <a:r>
              <a:rPr lang="en-GB" sz="1400" b="1" dirty="0">
                <a:ea typeface="+mn-lt"/>
                <a:cs typeface="+mn-lt"/>
              </a:rPr>
              <a:t> </a:t>
            </a:r>
            <a:endParaRPr lang="en-US" b="1" dirty="0">
              <a:ea typeface="+mn-lt"/>
              <a:cs typeface="+mn-lt"/>
            </a:endParaRPr>
          </a:p>
          <a:p>
            <a:pPr algn="ctr"/>
            <a:r>
              <a:rPr lang="en-US" b="1" dirty="0">
                <a:ea typeface="+mn-lt"/>
                <a:cs typeface="+mn-lt"/>
                <a:hlinkClick r:id="rId3"/>
              </a:rPr>
              <a:t>Evidence supporting a knowledge based curriculum</a:t>
            </a:r>
            <a:endParaRPr lang="en-US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06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1EED59-51FD-6106-5CFD-CC22809A2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6" y="141063"/>
            <a:ext cx="10515600" cy="711827"/>
          </a:xfrm>
        </p:spPr>
        <p:txBody>
          <a:bodyPr/>
          <a:lstStyle/>
          <a:p>
            <a:r>
              <a:rPr lang="en-GB"/>
              <a:t>Why is homework important at BBA?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9DB91-59DD-9F54-17E8-FD85F2A2FC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8" t="15966" r="180" b="23640"/>
          <a:stretch/>
        </p:blipFill>
        <p:spPr>
          <a:xfrm>
            <a:off x="3184989" y="1060780"/>
            <a:ext cx="8856406" cy="3971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CBC6EB-F206-2788-92F1-B9B47CF87E28}"/>
              </a:ext>
            </a:extLst>
          </p:cNvPr>
          <p:cNvSpPr txBox="1"/>
          <p:nvPr/>
        </p:nvSpPr>
        <p:spPr>
          <a:xfrm>
            <a:off x="150605" y="3051900"/>
            <a:ext cx="3765675" cy="255454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000"/>
          </a:p>
          <a:p>
            <a:r>
              <a:rPr lang="en-GB" sz="2000" b="1"/>
              <a:t>Survey: what our students think</a:t>
            </a:r>
          </a:p>
          <a:p>
            <a:pPr lvl="0">
              <a:buNone/>
            </a:pPr>
            <a:r>
              <a:rPr lang="en-US" sz="2000"/>
              <a:t>37% - to help me build subject knowledge</a:t>
            </a:r>
          </a:p>
          <a:p>
            <a:pPr lvl="0">
              <a:buNone/>
            </a:pPr>
            <a:r>
              <a:rPr lang="en-US" sz="2000"/>
              <a:t>25% - to make lessons easier </a:t>
            </a:r>
          </a:p>
          <a:p>
            <a:pPr lvl="0">
              <a:buNone/>
            </a:pPr>
            <a:r>
              <a:rPr lang="en-US" sz="2000"/>
              <a:t>28% - to help me revise for assessments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27106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B3DA26-95EF-A62D-14C7-645F1574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72" y="1045824"/>
            <a:ext cx="11108901" cy="3951547"/>
          </a:xfrm>
        </p:spPr>
        <p:txBody>
          <a:bodyPr/>
          <a:lstStyle/>
          <a:p>
            <a:r>
              <a:rPr lang="en-GB" b="1">
                <a:cs typeface="Calibri"/>
              </a:rPr>
              <a:t>Pre-learning </a:t>
            </a:r>
            <a:r>
              <a:rPr lang="en-GB">
                <a:cs typeface="Calibri"/>
              </a:rPr>
              <a:t>of knowledge prior to the lesson</a:t>
            </a:r>
          </a:p>
          <a:p>
            <a:r>
              <a:rPr lang="en-GB"/>
              <a:t>Develop </a:t>
            </a:r>
            <a:r>
              <a:rPr lang="en-GB" b="1"/>
              <a:t>good study habits</a:t>
            </a:r>
            <a:r>
              <a:rPr lang="en-GB"/>
              <a:t> and </a:t>
            </a:r>
            <a:r>
              <a:rPr lang="en-GB" b="1"/>
              <a:t>routines</a:t>
            </a:r>
            <a:r>
              <a:rPr lang="en-GB"/>
              <a:t> earlier</a:t>
            </a:r>
          </a:p>
          <a:p>
            <a:r>
              <a:rPr lang="en-GB"/>
              <a:t>Develop independence </a:t>
            </a:r>
          </a:p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CB5EA6-D57D-42AC-8B5B-18C82ADC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48"/>
            <a:ext cx="12714514" cy="1298312"/>
          </a:xfrm>
        </p:spPr>
        <p:txBody>
          <a:bodyPr lIns="91440" tIns="45720" rIns="91440" bIns="45720" anchor="t"/>
          <a:lstStyle/>
          <a:p>
            <a:r>
              <a:rPr lang="en-GB" dirty="0"/>
              <a:t>Knowledge Organiser homework: </a:t>
            </a:r>
            <a:r>
              <a:rPr lang="en-GB" i="1" u="sng" dirty="0"/>
              <a:t>why</a:t>
            </a:r>
            <a:r>
              <a:rPr lang="en-GB" u="sng" dirty="0"/>
              <a:t> </a:t>
            </a:r>
            <a:r>
              <a:rPr lang="en-GB" dirty="0"/>
              <a:t>is it important? </a:t>
            </a:r>
          </a:p>
        </p:txBody>
      </p:sp>
    </p:spTree>
    <p:extLst>
      <p:ext uri="{BB962C8B-B14F-4D97-AF65-F5344CB8AC3E}">
        <p14:creationId xmlns:p14="http://schemas.microsoft.com/office/powerpoint/2010/main" val="46270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5628AC-9326-FB83-A2E5-C03E0D604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dirty="0"/>
              <a:t>Where to find the Knowledge Organisers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7F723-9DF1-0C20-7BE9-5D09A8910135}"/>
              </a:ext>
            </a:extLst>
          </p:cNvPr>
          <p:cNvSpPr txBox="1"/>
          <p:nvPr/>
        </p:nvSpPr>
        <p:spPr>
          <a:xfrm>
            <a:off x="285134" y="894735"/>
            <a:ext cx="11375923" cy="2369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Hard copy given to students at the start of each term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b="1" dirty="0"/>
              <a:t>Digital copy on the student portal</a:t>
            </a:r>
            <a:endParaRPr lang="en-GB" sz="2800" b="1" dirty="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/>
              <a:t>Digital copy on the Bristol Brunel Academy Website (</a:t>
            </a:r>
            <a:r>
              <a:rPr lang="en-GB" sz="2800" dirty="0">
                <a:hlinkClick r:id="rId2"/>
              </a:rPr>
              <a:t>https://bristolbrunelacademy.clf.uk</a:t>
            </a:r>
            <a:r>
              <a:rPr lang="en-GB" sz="2800" dirty="0"/>
              <a:t>) Curriculum&gt; Knowledge Organisers</a:t>
            </a:r>
            <a:endParaRPr lang="en-GB" sz="2800" dirty="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7FAC08-6AA5-E405-DAF0-868B0E812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883" y="2861534"/>
            <a:ext cx="6710423" cy="29296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309F-E2F1-8DBB-A9FA-2B36EA35004A}"/>
              </a:ext>
            </a:extLst>
          </p:cNvPr>
          <p:cNvCxnSpPr/>
          <p:nvPr/>
        </p:nvCxnSpPr>
        <p:spPr>
          <a:xfrm>
            <a:off x="6272980" y="2861534"/>
            <a:ext cx="0" cy="59976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31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3B3CBA-E09A-31A6-AF33-AA448627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816" y="880834"/>
            <a:ext cx="11108901" cy="47255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Feedback on homework </a:t>
            </a:r>
            <a:r>
              <a:rPr lang="en-GB" b="1" dirty="0"/>
              <a:t>quality to match classwork </a:t>
            </a:r>
          </a:p>
          <a:p>
            <a:r>
              <a:rPr lang="en-GB" dirty="0"/>
              <a:t>Tutor time support</a:t>
            </a:r>
          </a:p>
          <a:p>
            <a:pPr algn="l" fontAlgn="base"/>
            <a:r>
              <a:rPr lang="en-GB" sz="2800" b="1" i="0" dirty="0">
                <a:solidFill>
                  <a:srgbClr val="C00000"/>
                </a:solidFill>
                <a:effectLst/>
                <a:latin typeface="Aptos"/>
              </a:rPr>
              <a:t>Monday and Thursdays after school homework club, in Library with at least </a:t>
            </a:r>
            <a:r>
              <a:rPr lang="en-GB" b="1" dirty="0">
                <a:solidFill>
                  <a:srgbClr val="C00000"/>
                </a:solidFill>
                <a:latin typeface="Aptos"/>
              </a:rPr>
              <a:t>2</a:t>
            </a:r>
            <a:r>
              <a:rPr lang="en-GB" sz="2800" b="1" i="0" dirty="0">
                <a:solidFill>
                  <a:srgbClr val="C00000"/>
                </a:solidFill>
                <a:effectLst/>
                <a:latin typeface="Aptos"/>
              </a:rPr>
              <a:t> </a:t>
            </a:r>
            <a:r>
              <a:rPr lang="en-GB" b="1" dirty="0">
                <a:solidFill>
                  <a:srgbClr val="C00000"/>
                </a:solidFill>
                <a:latin typeface="Aptos"/>
              </a:rPr>
              <a:t>LSAs</a:t>
            </a:r>
            <a:r>
              <a:rPr lang="en-GB" sz="2800" b="1" i="0" dirty="0">
                <a:solidFill>
                  <a:srgbClr val="C00000"/>
                </a:solidFill>
                <a:effectLst/>
                <a:latin typeface="Aptos"/>
              </a:rPr>
              <a:t>  on both days.</a:t>
            </a:r>
            <a:endParaRPr lang="en-GB" b="1" dirty="0">
              <a:solidFill>
                <a:srgbClr val="C00000"/>
              </a:solidFill>
              <a:latin typeface="Aptos"/>
            </a:endParaRPr>
          </a:p>
          <a:p>
            <a:r>
              <a:rPr lang="en-GB" dirty="0"/>
              <a:t>Digital and hard copies of Knowledge Organisers </a:t>
            </a:r>
          </a:p>
          <a:p>
            <a:r>
              <a:rPr lang="en-GB" dirty="0"/>
              <a:t>End page of the Knowledge Organiser for due dates</a:t>
            </a:r>
          </a:p>
          <a:p>
            <a:r>
              <a:rPr lang="en-GB" dirty="0"/>
              <a:t>Knowledge Organisers in Learning Support</a:t>
            </a: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B4A5A-CBDC-21B1-047C-190AD0DE8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What do we do at BBA to support your child?</a:t>
            </a:r>
            <a:br>
              <a:rPr lang="en-GB"/>
            </a:b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3C615-C207-823D-6B1C-57679666B182}"/>
              </a:ext>
            </a:extLst>
          </p:cNvPr>
          <p:cNvSpPr txBox="1"/>
          <p:nvPr/>
        </p:nvSpPr>
        <p:spPr>
          <a:xfrm>
            <a:off x="560917" y="4269337"/>
            <a:ext cx="1099983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</a:rPr>
              <a:t>From the survey:</a:t>
            </a:r>
          </a:p>
          <a:p>
            <a:pPr marL="285750" indent="-285750" algn="l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2400" b="1" i="0" u="none" strike="noStrike" kern="1200" dirty="0">
                <a:solidFill>
                  <a:srgbClr val="7030A0"/>
                </a:solidFill>
                <a:effectLst/>
                <a:latin typeface="Calibri"/>
                <a:ea typeface="Calibri"/>
                <a:cs typeface="Calibri"/>
              </a:rPr>
              <a:t>Most students </a:t>
            </a: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sz="2400" b="1" i="0" u="none" strike="noStrike" kern="1200" dirty="0">
                <a:solidFill>
                  <a:srgbClr val="7030A0"/>
                </a:solidFill>
                <a:effectLst/>
                <a:latin typeface="Calibri"/>
                <a:ea typeface="Calibri"/>
                <a:cs typeface="Calibri"/>
              </a:rPr>
              <a:t>63</a:t>
            </a: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%)</a:t>
            </a:r>
            <a:r>
              <a:rPr lang="en-US" sz="2400" b="1" i="0" u="none" strike="noStrike" kern="1200" dirty="0">
                <a:solidFill>
                  <a:srgbClr val="7030A0"/>
                </a:solidFill>
                <a:effectLst/>
                <a:latin typeface="Calibri"/>
                <a:ea typeface="Calibri"/>
                <a:cs typeface="Calibri"/>
              </a:rPr>
              <a:t> look to their families and friends for support</a:t>
            </a:r>
            <a:endParaRPr lang="en-GB" sz="2400" b="0" i="0" u="none" strike="noStrike" dirty="0">
              <a:solidFill>
                <a:srgbClr val="7030A0"/>
              </a:solidFill>
              <a:effectLst/>
              <a:latin typeface="Calibri"/>
              <a:ea typeface="Calibri"/>
              <a:cs typeface="Calibri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2400" b="1" i="0" u="none" strike="noStrike" kern="1200" dirty="0">
                <a:solidFill>
                  <a:srgbClr val="7030A0"/>
                </a:solidFill>
                <a:effectLst/>
                <a:latin typeface="Calibri"/>
                <a:ea typeface="Calibri"/>
                <a:cs typeface="Calibri"/>
              </a:rPr>
              <a:t>84% </a:t>
            </a: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</a:rPr>
              <a:t>of parents</a:t>
            </a:r>
            <a:r>
              <a:rPr lang="en-US" sz="2400" b="1" i="0" u="none" strike="noStrike" kern="1200" dirty="0">
                <a:solidFill>
                  <a:srgbClr val="7030A0"/>
                </a:solidFill>
                <a:effectLst/>
                <a:latin typeface="Calibri"/>
                <a:ea typeface="Calibri"/>
                <a:cs typeface="Calibri"/>
              </a:rPr>
              <a:t> think their child knows what to do and that they work without support.</a:t>
            </a:r>
            <a:endParaRPr lang="en-GB" sz="2400" b="0" i="0" u="none" strike="noStrike" dirty="0">
              <a:solidFill>
                <a:srgbClr val="7030A0"/>
              </a:solidFill>
              <a:effectLst/>
              <a:latin typeface="Calibri"/>
              <a:ea typeface="Calibri"/>
              <a:cs typeface="Calibri"/>
            </a:endParaRPr>
          </a:p>
          <a:p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9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62F08-164F-8075-E7DE-050DAFFA5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0F17DE-3F16-EA31-1BC1-305B07EB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60" y="-482"/>
            <a:ext cx="11122992" cy="1451738"/>
          </a:xfrm>
        </p:spPr>
        <p:txBody>
          <a:bodyPr lIns="91440" tIns="45720" rIns="91440" bIns="45720" anchor="t"/>
          <a:lstStyle/>
          <a:p>
            <a:r>
              <a:rPr lang="en-US">
                <a:ea typeface="Calibri Light"/>
                <a:cs typeface="Calibri Light"/>
              </a:rPr>
              <a:t>What can you do to support your child?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1DFB37-DBE5-7435-115D-D0FD8DF2BC25}"/>
              </a:ext>
            </a:extLst>
          </p:cNvPr>
          <p:cNvSpPr txBox="1"/>
          <p:nvPr/>
        </p:nvSpPr>
        <p:spPr>
          <a:xfrm>
            <a:off x="285136" y="867529"/>
            <a:ext cx="6858515" cy="5122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2000" dirty="0">
                <a:solidFill>
                  <a:srgbClr val="444444"/>
                </a:solidFill>
                <a:cs typeface="Arial"/>
              </a:rPr>
              <a:t>Encourage them! Remind them about the benefits of homework</a:t>
            </a:r>
            <a:endParaRPr lang="en-US" sz="2000" dirty="0">
              <a:solidFill>
                <a:srgbClr val="444444"/>
              </a:solidFill>
              <a:ea typeface="Calibri"/>
              <a:cs typeface="Arial"/>
            </a:endParaRP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2000" dirty="0">
                <a:solidFill>
                  <a:srgbClr val="444444"/>
                </a:solidFill>
                <a:cs typeface="Arial"/>
              </a:rPr>
              <a:t>Quality assure homework: have they spent 20 minutes on the subject? Is this the standard they can work at? 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2000" dirty="0">
                <a:solidFill>
                  <a:srgbClr val="444444"/>
                </a:solidFill>
                <a:cs typeface="Arial"/>
              </a:rPr>
              <a:t>Encourage them to ask their tutor or teacher for support in case unsure 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2000" dirty="0">
                <a:solidFill>
                  <a:srgbClr val="444444"/>
                </a:solidFill>
                <a:cs typeface="Arial"/>
              </a:rPr>
              <a:t>Ask to see their red homework book, to see they are completing homework.​ 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2000" dirty="0">
                <a:solidFill>
                  <a:srgbClr val="444444"/>
                </a:solidFill>
                <a:cs typeface="Arial"/>
              </a:rPr>
              <a:t>Praise them on completion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2000" dirty="0">
                <a:solidFill>
                  <a:srgbClr val="444444"/>
                </a:solidFill>
                <a:cs typeface="Arial"/>
              </a:rPr>
              <a:t>How can this be achieved when you are battling with screen time?</a:t>
            </a:r>
            <a:endParaRPr lang="en-US" sz="2000" dirty="0">
              <a:solidFill>
                <a:srgbClr val="444444"/>
              </a:solidFill>
              <a:ea typeface="Calibri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6183C-D617-C2C8-5874-2546AE2F52F6}"/>
              </a:ext>
            </a:extLst>
          </p:cNvPr>
          <p:cNvSpPr txBox="1"/>
          <p:nvPr/>
        </p:nvSpPr>
        <p:spPr>
          <a:xfrm>
            <a:off x="7569412" y="1453156"/>
            <a:ext cx="4360673" cy="41629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rgbClr val="C00000"/>
                </a:solidFill>
              </a:rPr>
              <a:t>How can you support? </a:t>
            </a:r>
          </a:p>
          <a:p>
            <a:pPr>
              <a:lnSpc>
                <a:spcPct val="150000"/>
              </a:lnSpc>
            </a:pPr>
            <a:r>
              <a:rPr lang="en-GB" sz="1600" b="1" dirty="0"/>
              <a:t>Praise or reward completion</a:t>
            </a:r>
          </a:p>
          <a:p>
            <a:pPr>
              <a:lnSpc>
                <a:spcPct val="150000"/>
              </a:lnSpc>
            </a:pPr>
            <a:r>
              <a:rPr lang="en-GB" sz="1600" b="1" dirty="0"/>
              <a:t>Check list of what to remind your child: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ea typeface="Calibri"/>
                <a:cs typeface="Calibri"/>
              </a:rPr>
              <a:t>Check the due dates for the different subjects on the end page of the Knowledge </a:t>
            </a:r>
            <a:r>
              <a:rPr lang="en-US" sz="1600" dirty="0" err="1">
                <a:ea typeface="Calibri"/>
                <a:cs typeface="Calibri"/>
              </a:rPr>
              <a:t>Organiser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ea typeface="Calibri"/>
                <a:cs typeface="Calibri"/>
              </a:rPr>
              <a:t>Do core subject homework every week (including </a:t>
            </a:r>
            <a:r>
              <a:rPr lang="en-US" sz="1600" dirty="0" err="1">
                <a:ea typeface="Calibri"/>
                <a:cs typeface="Calibri"/>
              </a:rPr>
              <a:t>Mathswatch</a:t>
            </a:r>
            <a:r>
              <a:rPr lang="en-US" sz="1600" dirty="0">
                <a:ea typeface="Calibri"/>
                <a:cs typeface="Calibri"/>
              </a:rPr>
              <a:t>)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ea typeface="Calibri"/>
                <a:cs typeface="Calibri"/>
              </a:rPr>
              <a:t>To do Timetable Rock Star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ea typeface="Calibri"/>
                <a:cs typeface="Calibri"/>
              </a:rPr>
              <a:t>Read every day for 20 minutes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ea typeface="Calibri"/>
                <a:cs typeface="Calibri"/>
              </a:rPr>
              <a:t>Ask for support if unsure (tutor, subject teacher, homework club)</a:t>
            </a: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104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F98CB5D8F5F044A2FAB0ACC0F2129E" ma:contentTypeVersion="16" ma:contentTypeDescription="Create a new document." ma:contentTypeScope="" ma:versionID="84ab4a638a199739b8ba3f1eb97db139">
  <xsd:schema xmlns:xsd="http://www.w3.org/2001/XMLSchema" xmlns:xs="http://www.w3.org/2001/XMLSchema" xmlns:p="http://schemas.microsoft.com/office/2006/metadata/properties" xmlns:ns2="d5ca3144-a2b7-437c-a030-e907c125874c" xmlns:ns3="1adbe377-dadd-4ea7-bba6-39c794a9871f" targetNamespace="http://schemas.microsoft.com/office/2006/metadata/properties" ma:root="true" ma:fieldsID="974cbbee8de82859dbe1d8d83c552aad" ns2:_="" ns3:_="">
    <xsd:import namespace="d5ca3144-a2b7-437c-a030-e907c125874c"/>
    <xsd:import namespace="1adbe377-dadd-4ea7-bba6-39c794a987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a3144-a2b7-437c-a030-e907c12587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d08261e-ebf2-489e-9cf5-3c5ddf1ef5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be377-dadd-4ea7-bba6-39c794a987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e6b446a-b0ba-4fb4-8b89-24ab1bdccff5}" ma:internalName="TaxCatchAll" ma:showField="CatchAllData" ma:web="1adbe377-dadd-4ea7-bba6-39c794a987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dbe377-dadd-4ea7-bba6-39c794a9871f" xsi:nil="true"/>
    <lcf76f155ced4ddcb4097134ff3c332f xmlns="d5ca3144-a2b7-437c-a030-e907c12587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83636F-274D-4DB4-B6C7-E0AC653D5E4C}"/>
</file>

<file path=customXml/itemProps2.xml><?xml version="1.0" encoding="utf-8"?>
<ds:datastoreItem xmlns:ds="http://schemas.openxmlformats.org/officeDocument/2006/customXml" ds:itemID="{6C0A1C39-7EAF-494B-897B-B292220F921F}"/>
</file>

<file path=customXml/itemProps3.xml><?xml version="1.0" encoding="utf-8"?>
<ds:datastoreItem xmlns:ds="http://schemas.openxmlformats.org/officeDocument/2006/customXml" ds:itemID="{94BEDBA3-BE7E-4EC0-8DE4-20251E2D72F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977</Words>
  <Application>Microsoft Office PowerPoint</Application>
  <PresentationFormat>Widescreen</PresentationFormat>
  <Paragraphs>124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Wingdings</vt:lpstr>
      <vt:lpstr>Office Theme</vt:lpstr>
      <vt:lpstr>Knowledge Organiser Homework Year 7, 8 and 9 Ali Griffiths and Farva Ali    </vt:lpstr>
      <vt:lpstr>Handout: Year 7, 8 and 9 homework system at  BBA </vt:lpstr>
      <vt:lpstr>Year 7,8 and 9 Knowledge Organiser homework: What is it?  </vt:lpstr>
      <vt:lpstr>Knowledge Based Learning</vt:lpstr>
      <vt:lpstr>Why is homework important at BBA? </vt:lpstr>
      <vt:lpstr>Knowledge Organiser homework: why is it important? </vt:lpstr>
      <vt:lpstr>Where to find the Knowledge Organisers </vt:lpstr>
      <vt:lpstr>What do we do at BBA to support your child? </vt:lpstr>
      <vt:lpstr>What can you do to support your child?</vt:lpstr>
      <vt:lpstr>Knowledge Organisers - how to use:</vt:lpstr>
      <vt:lpstr>Knowledge Organisers - how to use:</vt:lpstr>
      <vt:lpstr>PowerPoint Presentation</vt:lpstr>
      <vt:lpstr>PowerPoint Presentation</vt:lpstr>
      <vt:lpstr>PowerPoint Presentation</vt:lpstr>
      <vt:lpstr>Homework has moved to the Student Portal </vt:lpstr>
      <vt:lpstr>Knowledge Organisers - how to use: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Daniels - BBA</dc:creator>
  <cp:lastModifiedBy>Stephanie Daniels - BBA</cp:lastModifiedBy>
  <cp:revision>70</cp:revision>
  <cp:lastPrinted>2025-12-01T08:57:09Z</cp:lastPrinted>
  <dcterms:created xsi:type="dcterms:W3CDTF">2013-07-15T20:26:40Z</dcterms:created>
  <dcterms:modified xsi:type="dcterms:W3CDTF">2025-12-17T14:50:10Z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0x010100B8F98CB5D8F5F044A2FAB0ACC0F2129E</vt:lpwstr>
  </property>
</Properties>
</file>